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1" r:id="rId10"/>
    <p:sldId id="262" r:id="rId11"/>
    <p:sldId id="277" r:id="rId12"/>
    <p:sldId id="270" r:id="rId13"/>
    <p:sldId id="269" r:id="rId14"/>
    <p:sldId id="271" r:id="rId15"/>
    <p:sldId id="272" r:id="rId16"/>
    <p:sldId id="286" r:id="rId17"/>
    <p:sldId id="273" r:id="rId18"/>
    <p:sldId id="276" r:id="rId19"/>
    <p:sldId id="284" r:id="rId20"/>
    <p:sldId id="274" r:id="rId21"/>
    <p:sldId id="275" r:id="rId22"/>
    <p:sldId id="285" r:id="rId23"/>
    <p:sldId id="278" r:id="rId24"/>
    <p:sldId id="279" r:id="rId25"/>
    <p:sldId id="280" r:id="rId26"/>
    <p:sldId id="282" r:id="rId27"/>
    <p:sldId id="281" r:id="rId28"/>
    <p:sldId id="283" r:id="rId29"/>
    <p:sldId id="291" r:id="rId30"/>
    <p:sldId id="288" r:id="rId31"/>
    <p:sldId id="289" r:id="rId32"/>
    <p:sldId id="287" r:id="rId33"/>
    <p:sldId id="292" r:id="rId34"/>
    <p:sldId id="293" r:id="rId35"/>
    <p:sldId id="268" r:id="rId36"/>
    <p:sldId id="29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12D07FC-FFDA-4EEC-87AF-47803260BF64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FD21A96-FDF7-432F-99DC-E596B5D1E3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8229599" cy="990600"/>
          </a:xfrm>
        </p:spPr>
        <p:txBody>
          <a:bodyPr>
            <a:normAutofit/>
          </a:bodyPr>
          <a:lstStyle/>
          <a:p>
            <a:pPr algn="ctr"/>
            <a:r>
              <a:rPr lang="ar-SA" sz="16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بسم الله الرحمن الرحيم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sz="2000" b="1" dirty="0" smtClean="0">
                <a:solidFill>
                  <a:schemeClr val="tx1"/>
                </a:solidFill>
              </a:rPr>
              <a:t>Sudan </a:t>
            </a:r>
            <a:r>
              <a:rPr lang="en-US" sz="2000" b="1" dirty="0">
                <a:solidFill>
                  <a:schemeClr val="tx1"/>
                </a:solidFill>
              </a:rPr>
              <a:t>University of Science and Technology College of Graduation </a:t>
            </a:r>
            <a:r>
              <a:rPr lang="en-US" sz="2000" b="1" dirty="0" smtClean="0">
                <a:solidFill>
                  <a:schemeClr val="tx1"/>
                </a:solidFill>
              </a:rPr>
              <a:t>Studies</a:t>
            </a:r>
            <a:endParaRPr lang="en-US" sz="2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229599" cy="5638800"/>
          </a:xfrm>
        </p:spPr>
        <p:txBody>
          <a:bodyPr>
            <a:normAutofit fontScale="92500" lnSpcReduction="10000"/>
          </a:bodyPr>
          <a:lstStyle/>
          <a:p>
            <a:pPr algn="ctr"/>
            <a:endParaRPr lang="ar-SA" dirty="0" smtClean="0"/>
          </a:p>
          <a:p>
            <a:pPr algn="ctr"/>
            <a:endParaRPr lang="ar-SA" dirty="0"/>
          </a:p>
          <a:p>
            <a:pPr algn="ctr"/>
            <a:endParaRPr lang="ar-SA" dirty="0" smtClean="0"/>
          </a:p>
          <a:p>
            <a:pPr algn="ctr"/>
            <a:endParaRPr lang="ar-SA" dirty="0"/>
          </a:p>
          <a:p>
            <a:pPr algn="ctr"/>
            <a:endParaRPr lang="ar-SA" dirty="0" smtClean="0"/>
          </a:p>
          <a:p>
            <a:pPr algn="ctr"/>
            <a:r>
              <a:rPr lang="en-US" dirty="0"/>
              <a:t>A Thesis submitted in partial fulfillment of the requirements for the M.Sc. Degree in Biomedical </a:t>
            </a:r>
            <a:r>
              <a:rPr lang="en-US" dirty="0" smtClean="0"/>
              <a:t>Engineering</a:t>
            </a:r>
            <a:endParaRPr lang="ar-SA" dirty="0" smtClean="0"/>
          </a:p>
          <a:p>
            <a:pPr algn="ctr"/>
            <a:endParaRPr lang="ar-SA" dirty="0" smtClean="0"/>
          </a:p>
          <a:p>
            <a:pPr algn="ctr"/>
            <a:r>
              <a:rPr lang="en-US" sz="2400" b="1" dirty="0"/>
              <a:t>Diagnosis Of Diabetes Mellitus Using Artificial Neural </a:t>
            </a:r>
            <a:r>
              <a:rPr lang="en-US" sz="2400" b="1" dirty="0" smtClean="0"/>
              <a:t>Networks</a:t>
            </a:r>
          </a:p>
          <a:p>
            <a:pPr algn="ctr"/>
            <a:endParaRPr lang="ar-SA" sz="2400" b="1" dirty="0" smtClean="0"/>
          </a:p>
          <a:p>
            <a:r>
              <a:rPr lang="en-US" sz="1900" b="1" dirty="0"/>
              <a:t>Prepared by</a:t>
            </a:r>
            <a:r>
              <a:rPr lang="en-US" sz="1900" b="1" dirty="0" smtClean="0"/>
              <a:t>:</a:t>
            </a:r>
          </a:p>
          <a:p>
            <a:r>
              <a:rPr lang="en-US" sz="1900" dirty="0" err="1" smtClean="0"/>
              <a:t>Samah</a:t>
            </a:r>
            <a:r>
              <a:rPr lang="en-US" sz="1900" dirty="0" smtClean="0"/>
              <a:t> </a:t>
            </a:r>
            <a:r>
              <a:rPr lang="en-US" sz="1900" dirty="0" err="1" smtClean="0"/>
              <a:t>mohammed</a:t>
            </a:r>
            <a:r>
              <a:rPr lang="en-US" sz="1900" dirty="0" smtClean="0"/>
              <a:t> </a:t>
            </a:r>
            <a:r>
              <a:rPr lang="en-US" sz="1900" dirty="0" err="1" smtClean="0"/>
              <a:t>elmustafa</a:t>
            </a:r>
            <a:r>
              <a:rPr lang="en-US" sz="1900" dirty="0"/>
              <a:t>					</a:t>
            </a:r>
          </a:p>
          <a:p>
            <a:r>
              <a:rPr lang="en-US" sz="1900" b="1" dirty="0"/>
              <a:t>Supervisors by :</a:t>
            </a:r>
          </a:p>
          <a:p>
            <a:r>
              <a:rPr lang="en-US" sz="1900" dirty="0" err="1"/>
              <a:t>Dr.Eltaher</a:t>
            </a:r>
            <a:r>
              <a:rPr lang="en-US" sz="1900" dirty="0"/>
              <a:t> Mohamed Hussein</a:t>
            </a:r>
          </a:p>
          <a:p>
            <a:endParaRPr lang="en-US" sz="1900" dirty="0"/>
          </a:p>
          <a:p>
            <a:endParaRPr lang="en-US" sz="1900" dirty="0"/>
          </a:p>
          <a:p>
            <a:pPr algn="ctr"/>
            <a:r>
              <a:rPr lang="en-US" sz="1900" dirty="0" smtClean="0"/>
              <a:t>13 Augustus 2015</a:t>
            </a:r>
            <a:endParaRPr lang="en-US" sz="1900" dirty="0"/>
          </a:p>
          <a:p>
            <a:endParaRPr lang="en-US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326" y="1152525"/>
            <a:ext cx="1802674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8996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/>
              <a:t>Objective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52600"/>
            <a:ext cx="6777317" cy="4080029"/>
          </a:xfrm>
        </p:spPr>
        <p:txBody>
          <a:bodyPr/>
          <a:lstStyle/>
          <a:p>
            <a:r>
              <a:rPr lang="en-US" dirty="0"/>
              <a:t>The goal of this study is to propose the use </a:t>
            </a:r>
            <a:r>
              <a:rPr lang="en-US" dirty="0" smtClean="0"/>
              <a:t>of Artificial </a:t>
            </a:r>
            <a:r>
              <a:rPr lang="en-US" dirty="0"/>
              <a:t>neural networks  </a:t>
            </a:r>
            <a:r>
              <a:rPr lang="en-US" dirty="0" smtClean="0"/>
              <a:t>(ANNs) </a:t>
            </a:r>
            <a:r>
              <a:rPr lang="en-US" dirty="0"/>
              <a:t>for efficient computer-based analysis are essential for diagnosing of  Diabetes Mellitus because provides an improvement in accuracy, sensitivity, and specificity in comparison with other methods there manual data analysis of the diabetes </a:t>
            </a:r>
            <a:r>
              <a:rPr lang="en-US" dirty="0" err="1"/>
              <a:t>mullitus</a:t>
            </a:r>
            <a:r>
              <a:rPr lang="en-US" dirty="0"/>
              <a:t> has become inefficient.</a:t>
            </a:r>
          </a:p>
        </p:txBody>
      </p:sp>
    </p:spTree>
    <p:extLst>
      <p:ext uri="{BB962C8B-B14F-4D97-AF65-F5344CB8AC3E}">
        <p14:creationId xmlns:p14="http://schemas.microsoft.com/office/powerpoint/2010/main" val="885069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96336"/>
          </a:xfrm>
        </p:spPr>
        <p:txBody>
          <a:bodyPr>
            <a:normAutofit fontScale="90000"/>
          </a:bodyPr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of important </a:t>
            </a:r>
            <a:r>
              <a:rPr lang="en-US" dirty="0" err="1"/>
              <a:t>gols</a:t>
            </a:r>
            <a:r>
              <a:rPr lang="en-US" dirty="0"/>
              <a:t> Artificial Neural </a:t>
            </a:r>
            <a:r>
              <a:rPr lang="en-US" dirty="0" smtClean="0"/>
              <a:t>Networks (ANNs) </a:t>
            </a:r>
            <a:r>
              <a:rPr lang="en-US" dirty="0"/>
              <a:t>is processing information</a:t>
            </a:r>
          </a:p>
          <a:p>
            <a:r>
              <a:rPr lang="en-US" dirty="0" smtClean="0"/>
              <a:t>design </a:t>
            </a:r>
            <a:r>
              <a:rPr lang="en-US" dirty="0"/>
              <a:t>and train of neural network make it qualified for decision maker operation when it faced new data outside training data ; this well provide ANNs high reliability exactly like experiment humans.</a:t>
            </a:r>
          </a:p>
        </p:txBody>
      </p:sp>
    </p:spTree>
    <p:extLst>
      <p:ext uri="{BB962C8B-B14F-4D97-AF65-F5344CB8AC3E}">
        <p14:creationId xmlns:p14="http://schemas.microsoft.com/office/powerpoint/2010/main" val="2845826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371600"/>
            <a:ext cx="6777317" cy="4461029"/>
          </a:xfrm>
        </p:spPr>
        <p:txBody>
          <a:bodyPr/>
          <a:lstStyle/>
          <a:p>
            <a:r>
              <a:rPr lang="en-US" dirty="0"/>
              <a:t>The ANs in the network can be trained by adjusting the values of the connections (weights) between elements. to get the final weights for a particular function that make the output of the neural match the </a:t>
            </a:r>
            <a:r>
              <a:rPr lang="en-US" dirty="0" smtClean="0"/>
              <a:t>target</a:t>
            </a:r>
          </a:p>
          <a:p>
            <a:pPr algn="ctr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581400"/>
            <a:ext cx="51054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759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this study, three-layered Multilayer Perceptron (MLP) in the three network : </a:t>
            </a:r>
            <a:endParaRPr lang="en-US" dirty="0" smtClean="0"/>
          </a:p>
          <a:p>
            <a:r>
              <a:rPr lang="en-US" dirty="0" smtClean="0"/>
              <a:t>feed-forward </a:t>
            </a:r>
            <a:r>
              <a:rPr lang="en-US" dirty="0"/>
              <a:t>neural network </a:t>
            </a:r>
            <a:r>
              <a:rPr lang="en-US" dirty="0" smtClean="0"/>
              <a:t>architecture. </a:t>
            </a:r>
          </a:p>
          <a:p>
            <a:r>
              <a:rPr lang="en-US" dirty="0" smtClean="0"/>
              <a:t>Elman </a:t>
            </a:r>
            <a:r>
              <a:rPr lang="en-US" dirty="0"/>
              <a:t>network </a:t>
            </a:r>
            <a:r>
              <a:rPr lang="en-US" dirty="0" smtClean="0"/>
              <a:t>architecture.</a:t>
            </a:r>
          </a:p>
          <a:p>
            <a:r>
              <a:rPr lang="en-US" dirty="0" smtClean="0"/>
              <a:t>Recurrent </a:t>
            </a:r>
            <a:r>
              <a:rPr lang="en-US" dirty="0"/>
              <a:t>network architecture </a:t>
            </a:r>
            <a:r>
              <a:rPr lang="en-US" dirty="0" smtClean="0"/>
              <a:t>.</a:t>
            </a:r>
          </a:p>
          <a:p>
            <a:r>
              <a:rPr lang="en-US" dirty="0"/>
              <a:t>The </a:t>
            </a:r>
            <a:r>
              <a:rPr lang="en-US" dirty="0" err="1"/>
              <a:t>backpropagation</a:t>
            </a:r>
            <a:r>
              <a:rPr lang="en-US" dirty="0"/>
              <a:t> training algorithm is an iterative gradient algorithm designed to minimize the mean square error between the actual output to a multi-layer feed-forward, Elman , Recurrent  perceptron and the desired output.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524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r>
              <a:rPr lang="en-US" dirty="0"/>
              <a:t>feed-forward neural network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particular case of training data is fed through the network in a forward direction, producing results at the output layer </a:t>
            </a:r>
            <a:r>
              <a:rPr lang="en-US" dirty="0" smtClean="0"/>
              <a:t> error </a:t>
            </a:r>
            <a:r>
              <a:rPr lang="en-US" dirty="0"/>
              <a:t>is calculated at output nodes based on known target information , </a:t>
            </a:r>
            <a:r>
              <a:rPr lang="en-US" dirty="0" smtClean="0"/>
              <a:t>and the necessary changes to the weights that lead into the output layer are determined based upon this error calculation </a:t>
            </a:r>
          </a:p>
          <a:p>
            <a:r>
              <a:rPr lang="en-US" dirty="0" smtClean="0"/>
              <a:t>weight changes are calculated , layer by layer , as a function of the errors determined for all subsequent layers , working backward toward the input layer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661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/>
              <a:t>feed-forward neural network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76400"/>
            <a:ext cx="54102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937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/>
              <a:t>feed-forward neural network 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09800"/>
            <a:ext cx="67818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6290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Recurrent neural </a:t>
            </a:r>
            <a:r>
              <a:rPr lang="en-US" dirty="0"/>
              <a:t>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47800"/>
            <a:ext cx="6777317" cy="4384829"/>
          </a:xfrm>
        </p:spPr>
        <p:txBody>
          <a:bodyPr/>
          <a:lstStyle/>
          <a:p>
            <a:r>
              <a:rPr lang="en-US" dirty="0"/>
              <a:t>Layer recurrent network are similar to </a:t>
            </a:r>
            <a:r>
              <a:rPr lang="en-US" dirty="0" err="1"/>
              <a:t>feed_forward</a:t>
            </a:r>
            <a:r>
              <a:rPr lang="en-US" dirty="0"/>
              <a:t> networks , except that each layer has a recurrent  connection with a tap delay associated with it </a:t>
            </a:r>
            <a:endParaRPr lang="en-US" dirty="0" smtClean="0"/>
          </a:p>
          <a:p>
            <a:r>
              <a:rPr lang="en-US" dirty="0"/>
              <a:t>the context units remember the previous internal state . thus, the hidden units have the task of mapping both an external input , and also the previous internal state of some desired output.</a:t>
            </a:r>
          </a:p>
        </p:txBody>
      </p:sp>
    </p:spTree>
    <p:extLst>
      <p:ext uri="{BB962C8B-B14F-4D97-AF65-F5344CB8AC3E}">
        <p14:creationId xmlns:p14="http://schemas.microsoft.com/office/powerpoint/2010/main" val="1576041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Recurrent neural network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47800"/>
            <a:ext cx="5257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5074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Recurrent neural network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90800"/>
            <a:ext cx="6934199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742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28800"/>
            <a:ext cx="6777317" cy="4003829"/>
          </a:xfrm>
        </p:spPr>
        <p:txBody>
          <a:bodyPr>
            <a:normAutofit/>
          </a:bodyPr>
          <a:lstStyle/>
          <a:p>
            <a:r>
              <a:rPr lang="en-US" dirty="0"/>
              <a:t>Introduction .</a:t>
            </a:r>
          </a:p>
          <a:p>
            <a:r>
              <a:rPr lang="en-US" dirty="0"/>
              <a:t>Literature review .</a:t>
            </a:r>
          </a:p>
          <a:p>
            <a:r>
              <a:rPr lang="en-US" dirty="0"/>
              <a:t>Problem statement . </a:t>
            </a:r>
          </a:p>
          <a:p>
            <a:r>
              <a:rPr lang="en-US" dirty="0"/>
              <a:t>Objectives .</a:t>
            </a:r>
          </a:p>
          <a:p>
            <a:r>
              <a:rPr lang="en-US" dirty="0"/>
              <a:t>Methodology 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Results </a:t>
            </a:r>
            <a:r>
              <a:rPr lang="en-US" dirty="0"/>
              <a:t>.</a:t>
            </a:r>
          </a:p>
          <a:p>
            <a:r>
              <a:rPr lang="en-US" dirty="0" smtClean="0"/>
              <a:t>Conclusion </a:t>
            </a:r>
            <a:r>
              <a:rPr lang="en-US" dirty="0"/>
              <a:t>.</a:t>
            </a:r>
          </a:p>
          <a:p>
            <a:r>
              <a:rPr lang="en-US" dirty="0"/>
              <a:t>Recommendation  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22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Elman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295400"/>
            <a:ext cx="6777317" cy="4537229"/>
          </a:xfrm>
        </p:spPr>
        <p:txBody>
          <a:bodyPr>
            <a:normAutofit/>
          </a:bodyPr>
          <a:lstStyle/>
          <a:p>
            <a:r>
              <a:rPr lang="en-US" dirty="0"/>
              <a:t>there are connections from the hidden layer to these context units fixed with  a weight of one </a:t>
            </a:r>
            <a:endParaRPr lang="en-US" dirty="0" smtClean="0"/>
          </a:p>
          <a:p>
            <a:r>
              <a:rPr lang="en-US" dirty="0"/>
              <a:t>the input is propagated in a standard feed forward fashion , and then a simple back prop-like learning  rule is </a:t>
            </a:r>
            <a:r>
              <a:rPr lang="en-US" dirty="0" smtClean="0"/>
              <a:t>applied</a:t>
            </a:r>
          </a:p>
          <a:p>
            <a:r>
              <a:rPr lang="en-US" dirty="0"/>
              <a:t>The fixed back connections result in the context units always maintaining a copy of the previous value of hidden units</a:t>
            </a:r>
          </a:p>
        </p:txBody>
      </p:sp>
    </p:spTree>
    <p:extLst>
      <p:ext uri="{BB962C8B-B14F-4D97-AF65-F5344CB8AC3E}">
        <p14:creationId xmlns:p14="http://schemas.microsoft.com/office/powerpoint/2010/main" val="3226010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Elman Network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172199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836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Elman Network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932140"/>
            <a:ext cx="7086600" cy="301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417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age</a:t>
            </a:r>
          </a:p>
          <a:p>
            <a:r>
              <a:rPr lang="en-US" dirty="0" smtClean="0"/>
              <a:t>sex</a:t>
            </a:r>
            <a:endParaRPr lang="en-US" dirty="0"/>
          </a:p>
          <a:p>
            <a:r>
              <a:rPr lang="en-US" dirty="0" smtClean="0"/>
              <a:t>physical </a:t>
            </a:r>
            <a:r>
              <a:rPr lang="en-US" dirty="0"/>
              <a:t>activity</a:t>
            </a:r>
          </a:p>
          <a:p>
            <a:r>
              <a:rPr lang="en-US" dirty="0" smtClean="0"/>
              <a:t>pregnancy</a:t>
            </a:r>
            <a:endParaRPr lang="en-US" dirty="0"/>
          </a:p>
          <a:p>
            <a:r>
              <a:rPr lang="en-US" dirty="0" smtClean="0"/>
              <a:t>diabetes </a:t>
            </a:r>
            <a:r>
              <a:rPr lang="en-US" dirty="0"/>
              <a:t>in the family</a:t>
            </a:r>
          </a:p>
          <a:p>
            <a:r>
              <a:rPr lang="en-US" dirty="0" smtClean="0"/>
              <a:t>body </a:t>
            </a:r>
            <a:r>
              <a:rPr lang="en-US" dirty="0"/>
              <a:t>mass index(  weight  )   </a:t>
            </a:r>
          </a:p>
          <a:p>
            <a:r>
              <a:rPr lang="en-US" dirty="0" smtClean="0"/>
              <a:t>body </a:t>
            </a:r>
            <a:r>
              <a:rPr lang="en-US" dirty="0"/>
              <a:t>mass index(  height )          </a:t>
            </a:r>
          </a:p>
          <a:p>
            <a:r>
              <a:rPr lang="en-US" dirty="0" smtClean="0"/>
              <a:t>diastolic </a:t>
            </a:r>
            <a:r>
              <a:rPr lang="en-US" dirty="0"/>
              <a:t>blood pressure    </a:t>
            </a:r>
          </a:p>
          <a:p>
            <a:r>
              <a:rPr lang="en-US" dirty="0" smtClean="0"/>
              <a:t>systolic </a:t>
            </a:r>
            <a:r>
              <a:rPr lang="en-US" dirty="0"/>
              <a:t>blood pressure</a:t>
            </a:r>
          </a:p>
          <a:p>
            <a:r>
              <a:rPr lang="en-US" dirty="0" smtClean="0"/>
              <a:t>pedigree </a:t>
            </a:r>
            <a:r>
              <a:rPr lang="en-US" dirty="0"/>
              <a:t>of diabetes</a:t>
            </a:r>
          </a:p>
          <a:p>
            <a:r>
              <a:rPr lang="en-US" dirty="0" smtClean="0"/>
              <a:t>urine </a:t>
            </a:r>
            <a:r>
              <a:rPr lang="en-US" dirty="0"/>
              <a:t>sugar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168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set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6781800" cy="407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0091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nntool</a:t>
            </a:r>
            <a:r>
              <a:rPr lang="en-US" dirty="0"/>
              <a:t> in MATLAB </a:t>
            </a:r>
            <a:r>
              <a:rPr lang="en-US" dirty="0" smtClean="0"/>
              <a:t> in comment windows was </a:t>
            </a:r>
            <a:r>
              <a:rPr lang="en-US" dirty="0"/>
              <a:t>designed and trained ,first one hidden layer between input and output layer with 3,4,5,6,7,8,9 neuron in hidden layer . type of activation function which chooses firstly is log </a:t>
            </a:r>
            <a:r>
              <a:rPr lang="en-US" dirty="0" smtClean="0"/>
              <a:t>sigmoid, Then </a:t>
            </a:r>
            <a:r>
              <a:rPr lang="en-US" dirty="0"/>
              <a:t>for the same network, activation function was replaced  first by tan sigmoid function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step </a:t>
            </a:r>
            <a:r>
              <a:rPr lang="en-US" dirty="0" err="1" smtClean="0"/>
              <a:t>usining</a:t>
            </a:r>
            <a:r>
              <a:rPr lang="en-US" dirty="0" smtClean="0"/>
              <a:t> in three networks.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3419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of validation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property training record  </a:t>
            </a:r>
            <a:r>
              <a:rPr lang="en-US" dirty="0" err="1"/>
              <a:t>best_epoch</a:t>
            </a:r>
            <a:r>
              <a:rPr lang="en-US" dirty="0"/>
              <a:t> indicates the iteration at which the validation performance reached a minimum</a:t>
            </a:r>
            <a:r>
              <a:rPr lang="en-US" dirty="0" smtClean="0"/>
              <a:t>.</a:t>
            </a:r>
          </a:p>
          <a:p>
            <a:r>
              <a:rPr lang="en-US" dirty="0"/>
              <a:t>The validating the network is to create a regression plot, which shows the relationship between the outputs of the network and the targets</a:t>
            </a:r>
          </a:p>
        </p:txBody>
      </p:sp>
    </p:spTree>
    <p:extLst>
      <p:ext uri="{BB962C8B-B14F-4D97-AF65-F5344CB8AC3E}">
        <p14:creationId xmlns:p14="http://schemas.microsoft.com/office/powerpoint/2010/main" val="1017785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Results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010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02587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295400"/>
            <a:ext cx="7024744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results  obtained in the </a:t>
            </a:r>
            <a:r>
              <a:rPr lang="en-US" dirty="0" smtClean="0"/>
              <a:t>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28800"/>
            <a:ext cx="6777317" cy="400382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/>
              <a:t>result obtained that amount the three neural network.</a:t>
            </a:r>
          </a:p>
          <a:p>
            <a:r>
              <a:rPr lang="en-US" dirty="0"/>
              <a:t>1-	 the </a:t>
            </a:r>
            <a:r>
              <a:rPr lang="en-US" dirty="0" err="1"/>
              <a:t>elman</a:t>
            </a:r>
            <a:r>
              <a:rPr lang="en-US" dirty="0"/>
              <a:t> network with 5 neuron in the hidden layer with TAN sigmoid activation function has performance 0.00083289 </a:t>
            </a:r>
            <a:endParaRPr lang="en-US" dirty="0" smtClean="0"/>
          </a:p>
          <a:p>
            <a:r>
              <a:rPr lang="en-US" dirty="0"/>
              <a:t>2-	For the BPNN with 7 neuron in the hidden layer with tan sigmoid activation function has performance </a:t>
            </a:r>
            <a:r>
              <a:rPr lang="en-US" dirty="0" smtClean="0"/>
              <a:t>0.00011178</a:t>
            </a:r>
          </a:p>
          <a:p>
            <a:r>
              <a:rPr lang="en-US" dirty="0"/>
              <a:t>3-	For the RNN with 8 neuron in the hidden layer with LOG sigmoid activation function has performance 0.00019097.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5800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This table shown in The result obtained that amount the three neural network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832286"/>
              </p:ext>
            </p:extLst>
          </p:nvPr>
        </p:nvGraphicFramePr>
        <p:xfrm>
          <a:off x="1066802" y="2514597"/>
          <a:ext cx="7238996" cy="2895602"/>
        </p:xfrm>
        <a:graphic>
          <a:graphicData uri="http://schemas.openxmlformats.org/drawingml/2006/table">
            <a:tbl>
              <a:tblPr firstRow="1" firstCol="1" bandRow="1"/>
              <a:tblGrid>
                <a:gridCol w="1809749"/>
                <a:gridCol w="1809749"/>
                <a:gridCol w="1809749"/>
                <a:gridCol w="1809749"/>
              </a:tblGrid>
              <a:tr h="4136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BPNN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RNN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ELMAN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Best of Performance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0.00011178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0.00019097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0.00083289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Number of neuron in hidden layer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Activation function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LOG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TAN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173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8200"/>
            <a:ext cx="7024744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 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308629"/>
          </a:xfrm>
        </p:spPr>
        <p:txBody>
          <a:bodyPr>
            <a:normAutofit/>
          </a:bodyPr>
          <a:lstStyle/>
          <a:p>
            <a:r>
              <a:rPr lang="en-US" dirty="0"/>
              <a:t>Medical information systems in modern hospitals and medical institutions have become larger , Increased number of clinical databases, increases manual processing which increases the cost.</a:t>
            </a:r>
          </a:p>
          <a:p>
            <a:r>
              <a:rPr lang="en-US" dirty="0"/>
              <a:t> Most of the medical data sets are non-linear patterns and difficult to classify. </a:t>
            </a:r>
          </a:p>
          <a:p>
            <a:r>
              <a:rPr lang="en-US" dirty="0"/>
              <a:t>there is a need to enhance the classification by means of machine learning methods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67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96336"/>
          </a:xfrm>
        </p:spPr>
        <p:txBody>
          <a:bodyPr>
            <a:noAutofit/>
          </a:bodyPr>
          <a:lstStyle/>
          <a:p>
            <a:r>
              <a:rPr lang="en-US" sz="2800" dirty="0"/>
              <a:t>training result for BP NN with 5 neuron and TAN sigmoid activation function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58674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9149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533400"/>
          </a:xfrm>
        </p:spPr>
        <p:txBody>
          <a:bodyPr>
            <a:noAutofit/>
          </a:bodyPr>
          <a:lstStyle/>
          <a:p>
            <a:r>
              <a:rPr lang="en-US" sz="2400" dirty="0"/>
              <a:t>training result for RNN with 8 neuron and LOG sigmoid activation function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71601"/>
            <a:ext cx="7162800" cy="482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40008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96336"/>
          </a:xfrm>
        </p:spPr>
        <p:txBody>
          <a:bodyPr>
            <a:noAutofit/>
          </a:bodyPr>
          <a:lstStyle/>
          <a:p>
            <a:r>
              <a:rPr lang="en-US" sz="2800" dirty="0"/>
              <a:t>training result for </a:t>
            </a:r>
            <a:r>
              <a:rPr lang="en-US" sz="2800" dirty="0" err="1"/>
              <a:t>elman</a:t>
            </a:r>
            <a:r>
              <a:rPr lang="en-US" sz="2800" dirty="0"/>
              <a:t> with 5 neuron and TAN sigmoid activation function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5638799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1169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r>
              <a:rPr lang="en-US" dirty="0"/>
              <a:t>1 Conclusion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066800"/>
            <a:ext cx="6777317" cy="476582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goal of this study is to Design a novel approach for diagnosing Diabetes using Artificial neural networks. The study aims also identify the best ANNs type which is more suitable for Diagnoses Diabetes . so three ANNs was designed which are feed forward back propagation  ,Recurrent and Elman network to designed  which one has the best performance </a:t>
            </a:r>
            <a:r>
              <a:rPr lang="en-US" dirty="0" smtClean="0"/>
              <a:t>.</a:t>
            </a:r>
          </a:p>
          <a:p>
            <a:r>
              <a:rPr lang="en-US" dirty="0"/>
              <a:t> The result obtained that amount the three neural network.</a:t>
            </a:r>
          </a:p>
          <a:p>
            <a:r>
              <a:rPr lang="en-US" dirty="0"/>
              <a:t>1-	 the </a:t>
            </a:r>
            <a:r>
              <a:rPr lang="en-US" dirty="0" err="1"/>
              <a:t>elman</a:t>
            </a:r>
            <a:r>
              <a:rPr lang="en-US" dirty="0"/>
              <a:t> network with 5 neuron in the hidden layer with TAN sigmoid activation function has performance 0.00083289      2-	For the BPNN with 7 neuron in the hidden layer with TAN sigmoid activation function has performance 0.00011178 that is best performance network in this </a:t>
            </a:r>
            <a:r>
              <a:rPr lang="en-US" dirty="0" err="1"/>
              <a:t>studay</a:t>
            </a:r>
            <a:r>
              <a:rPr lang="en-US" dirty="0"/>
              <a:t>.     3-	For the RNN with 8 neuron in the hidden layer with LOG sigmoid activation function has performance 0.00019097.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6158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r>
              <a:rPr lang="en-US" dirty="0"/>
              <a:t>Recommendation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/>
              <a:t>recummention</a:t>
            </a:r>
            <a:r>
              <a:rPr lang="en-US" dirty="0"/>
              <a:t> of this work are :</a:t>
            </a:r>
          </a:p>
          <a:p>
            <a:r>
              <a:rPr lang="en-US" dirty="0"/>
              <a:t>1-	Competition </a:t>
            </a:r>
            <a:r>
              <a:rPr lang="en-US" dirty="0" err="1"/>
              <a:t>neurofuzzy</a:t>
            </a:r>
            <a:r>
              <a:rPr lang="en-US" dirty="0"/>
              <a:t> will be recommended </a:t>
            </a:r>
          </a:p>
          <a:p>
            <a:r>
              <a:rPr lang="en-US" dirty="0"/>
              <a:t>2-	 The receiving of the aspirations of this work linked to  telemedicine  or other communication techniques.</a:t>
            </a:r>
          </a:p>
          <a:p>
            <a:r>
              <a:rPr lang="en-US" dirty="0"/>
              <a:t>3-	after the relative success in the diagnosis of diabetes and early detection to him, according to his competence by high it is recommending its use as a system are reliable in all health facilities,  center professional diagnosis of diabetes in </a:t>
            </a:r>
            <a:r>
              <a:rPr lang="en-US" dirty="0" err="1"/>
              <a:t>sudan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87076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09600"/>
            <a:ext cx="7024744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066800"/>
            <a:ext cx="6777317" cy="5334000"/>
          </a:xfrm>
        </p:spPr>
        <p:txBody>
          <a:bodyPr>
            <a:noAutofit/>
          </a:bodyPr>
          <a:lstStyle/>
          <a:p>
            <a:r>
              <a:rPr lang="en-US" sz="1200" dirty="0"/>
              <a:t>[1] -  </a:t>
            </a:r>
            <a:r>
              <a:rPr lang="en-US" sz="1200" dirty="0" err="1"/>
              <a:t>Og˘uz</a:t>
            </a:r>
            <a:r>
              <a:rPr lang="en-US" sz="1200" dirty="0"/>
              <a:t> Karan .</a:t>
            </a:r>
            <a:r>
              <a:rPr lang="en-US" sz="1200" dirty="0" err="1"/>
              <a:t>Canan</a:t>
            </a:r>
            <a:r>
              <a:rPr lang="en-US" sz="1200" dirty="0"/>
              <a:t> </a:t>
            </a:r>
            <a:r>
              <a:rPr lang="en-US" sz="1200" dirty="0" err="1"/>
              <a:t>Bayraktar</a:t>
            </a:r>
            <a:r>
              <a:rPr lang="en-US" sz="1200" dirty="0"/>
              <a:t> .</a:t>
            </a:r>
            <a:r>
              <a:rPr lang="en-US" sz="1200" dirty="0" err="1"/>
              <a:t>Haluk</a:t>
            </a:r>
            <a:r>
              <a:rPr lang="en-US" sz="1200" dirty="0"/>
              <a:t> </a:t>
            </a:r>
            <a:r>
              <a:rPr lang="en-US" sz="1200" dirty="0" err="1"/>
              <a:t>Gümüs</a:t>
            </a:r>
            <a:r>
              <a:rPr lang="en-US" sz="1200" dirty="0"/>
              <a:t> kaya .</a:t>
            </a:r>
            <a:r>
              <a:rPr lang="en-US" sz="1200" dirty="0" err="1"/>
              <a:t>Bekir</a:t>
            </a:r>
            <a:r>
              <a:rPr lang="en-US" sz="1200" dirty="0"/>
              <a:t> </a:t>
            </a:r>
            <a:r>
              <a:rPr lang="en-US" sz="1200" dirty="0" err="1"/>
              <a:t>Karlık</a:t>
            </a:r>
            <a:r>
              <a:rPr lang="en-US" sz="1200" dirty="0"/>
              <a:t> .Diagnosing diabetes using neural networks on small mobile devices , 2011.</a:t>
            </a:r>
          </a:p>
          <a:p>
            <a:r>
              <a:rPr lang="en-US" sz="1200" dirty="0"/>
              <a:t>[2] - </a:t>
            </a:r>
            <a:r>
              <a:rPr lang="en-US" sz="1200" dirty="0" err="1"/>
              <a:t>Filippo</a:t>
            </a:r>
            <a:r>
              <a:rPr lang="en-US" sz="1200" dirty="0"/>
              <a:t> Amato. Alberto </a:t>
            </a:r>
            <a:r>
              <a:rPr lang="en-US" sz="1200" dirty="0" err="1"/>
              <a:t>López</a:t>
            </a:r>
            <a:r>
              <a:rPr lang="en-US" sz="1200" dirty="0"/>
              <a:t>. </a:t>
            </a:r>
            <a:r>
              <a:rPr lang="en-US" sz="1200" dirty="0" err="1"/>
              <a:t>Eladia</a:t>
            </a:r>
            <a:r>
              <a:rPr lang="en-US" sz="1200" dirty="0"/>
              <a:t> </a:t>
            </a:r>
            <a:r>
              <a:rPr lang="en-US" sz="1200" dirty="0" err="1"/>
              <a:t>María</a:t>
            </a:r>
            <a:r>
              <a:rPr lang="en-US" sz="1200" dirty="0"/>
              <a:t> Peña-Méndez. Petr </a:t>
            </a:r>
            <a:r>
              <a:rPr lang="en-US" sz="1200" dirty="0" err="1"/>
              <a:t>Vaňhara</a:t>
            </a:r>
            <a:r>
              <a:rPr lang="en-US" sz="1200" dirty="0"/>
              <a:t>. </a:t>
            </a:r>
            <a:r>
              <a:rPr lang="en-US" sz="1200" dirty="0" err="1"/>
              <a:t>Aleš</a:t>
            </a:r>
            <a:r>
              <a:rPr lang="en-US" sz="1200" dirty="0"/>
              <a:t> </a:t>
            </a:r>
            <a:r>
              <a:rPr lang="en-US" sz="1200" dirty="0" err="1"/>
              <a:t>Hampl</a:t>
            </a:r>
            <a:r>
              <a:rPr lang="en-US" sz="1200" dirty="0"/>
              <a:t>. Josef Havel .Artificial neural networks in medical diagnosis. Received 17th December 2012. Published online 7th January 2013.</a:t>
            </a:r>
          </a:p>
          <a:p>
            <a:r>
              <a:rPr lang="en-US" sz="1200" dirty="0"/>
              <a:t>[3] - A. B. </a:t>
            </a:r>
            <a:r>
              <a:rPr lang="en-US" sz="1200" dirty="0" err="1"/>
              <a:t>Adeyemo</a:t>
            </a:r>
            <a:r>
              <a:rPr lang="en-US" sz="1200" dirty="0"/>
              <a:t>. A. E. </a:t>
            </a:r>
            <a:r>
              <a:rPr lang="en-US" sz="1200" dirty="0" err="1"/>
              <a:t>Akinwonmi</a:t>
            </a:r>
            <a:r>
              <a:rPr lang="en-US" sz="1200" dirty="0"/>
              <a:t>. On the Diagnosis of Diabetes Mellitus Using Artificial Neural Network Models.  African Journal of Computing &amp; ICT September 2011.</a:t>
            </a:r>
          </a:p>
          <a:p>
            <a:r>
              <a:rPr lang="en-US" sz="1200" dirty="0"/>
              <a:t>[4] - </a:t>
            </a:r>
            <a:r>
              <a:rPr lang="en-US" sz="1200" dirty="0" err="1"/>
              <a:t>Manaswini</a:t>
            </a:r>
            <a:r>
              <a:rPr lang="en-US" sz="1200" dirty="0"/>
              <a:t> Pradhan. Dr. </a:t>
            </a:r>
            <a:r>
              <a:rPr lang="en-US" sz="1200" dirty="0" err="1"/>
              <a:t>Ranjit</a:t>
            </a:r>
            <a:r>
              <a:rPr lang="en-US" sz="1200" dirty="0"/>
              <a:t> Kumar </a:t>
            </a:r>
            <a:r>
              <a:rPr lang="en-US" sz="1200" dirty="0" err="1"/>
              <a:t>Sahu</a:t>
            </a:r>
            <a:r>
              <a:rPr lang="en-US" sz="1200" dirty="0"/>
              <a:t>.  Predict the onset of diabetes disease using Artificial Neural Network (ANN). International Journal of Computer Science &amp; Emerging Technologies (E-ISSN: 2044-6004) 303 Volume 2, Issue 2, April 2011.</a:t>
            </a:r>
          </a:p>
          <a:p>
            <a:r>
              <a:rPr lang="en-US" sz="1200" dirty="0"/>
              <a:t>[5] - P. </a:t>
            </a:r>
            <a:r>
              <a:rPr lang="en-US" sz="1200" dirty="0" err="1"/>
              <a:t>Venkatesan</a:t>
            </a:r>
            <a:r>
              <a:rPr lang="en-US" sz="1200" dirty="0"/>
              <a:t> and S. </a:t>
            </a:r>
            <a:r>
              <a:rPr lang="en-US" sz="1200" dirty="0" err="1"/>
              <a:t>Anitha</a:t>
            </a:r>
            <a:r>
              <a:rPr lang="en-US" sz="1200" dirty="0"/>
              <a:t> Application of a radial basis function neural network for diagnosis of diabetes mellitus , CURRENT SCIENCE, VOL. 91, NO. 9, 10 NOVEMBER 2006.</a:t>
            </a:r>
          </a:p>
          <a:p>
            <a:r>
              <a:rPr lang="en-US" sz="1200" dirty="0"/>
              <a:t>[6] - </a:t>
            </a:r>
            <a:r>
              <a:rPr lang="en-US" sz="1200" dirty="0" err="1"/>
              <a:t>Poonguzhali.E</a:t>
            </a:r>
            <a:r>
              <a:rPr lang="en-US" sz="1200" dirty="0"/>
              <a:t>, </a:t>
            </a:r>
            <a:r>
              <a:rPr lang="en-US" sz="1200" dirty="0" err="1"/>
              <a:t>Sabarmathi</a:t>
            </a:r>
            <a:r>
              <a:rPr lang="en-US" sz="1200" dirty="0"/>
              <a:t> </a:t>
            </a:r>
            <a:r>
              <a:rPr lang="en-US" sz="1200" dirty="0" err="1"/>
              <a:t>Kabilan</a:t>
            </a:r>
            <a:r>
              <a:rPr lang="en-US" sz="1200" dirty="0"/>
              <a:t>, Sandia </a:t>
            </a:r>
            <a:r>
              <a:rPr lang="en-US" sz="1200" dirty="0" err="1"/>
              <a:t>Kannan</a:t>
            </a:r>
            <a:r>
              <a:rPr lang="en-US" sz="1200" dirty="0"/>
              <a:t>, </a:t>
            </a:r>
            <a:r>
              <a:rPr lang="en-US" sz="1200" dirty="0" err="1"/>
              <a:t>Sivagami.P</a:t>
            </a:r>
            <a:r>
              <a:rPr lang="en-US" sz="1200" dirty="0"/>
              <a:t> .  Diagnosis of Diabetes Mellitus Type 2 . International Journal of Emerging Technology and Advanced Engineering. Volume 4, Issue 2, February 2014.</a:t>
            </a:r>
          </a:p>
          <a:p>
            <a:r>
              <a:rPr lang="en-US" sz="1200" dirty="0"/>
              <a:t>[7] - B. Y. Baha , Bank, </a:t>
            </a:r>
            <a:r>
              <a:rPr lang="en-US" sz="1200" dirty="0" err="1"/>
              <a:t>Yola</a:t>
            </a:r>
            <a:r>
              <a:rPr lang="en-US" sz="1200" dirty="0"/>
              <a:t> , and G. M. </a:t>
            </a:r>
            <a:r>
              <a:rPr lang="en-US" sz="1200" dirty="0" err="1"/>
              <a:t>Wajiga</a:t>
            </a:r>
            <a:r>
              <a:rPr lang="en-US" sz="1200" dirty="0"/>
              <a:t> , </a:t>
            </a:r>
            <a:r>
              <a:rPr lang="en-US" sz="1200" dirty="0" err="1"/>
              <a:t>Artifical</a:t>
            </a:r>
            <a:r>
              <a:rPr lang="en-US" sz="1200" dirty="0"/>
              <a:t> Neural Networks To </a:t>
            </a:r>
            <a:r>
              <a:rPr lang="en-US" sz="1200" dirty="0" err="1"/>
              <a:t>Detectect</a:t>
            </a:r>
            <a:r>
              <a:rPr lang="en-US" sz="1200" dirty="0"/>
              <a:t> Risk Of Type 2 Diabetes , June, 2012.</a:t>
            </a:r>
          </a:p>
          <a:p>
            <a:r>
              <a:rPr lang="en-US" sz="1200" dirty="0"/>
              <a:t>[8] - O. </a:t>
            </a:r>
            <a:r>
              <a:rPr lang="en-US" sz="1200" dirty="0" err="1"/>
              <a:t>Wahyunggoro</a:t>
            </a:r>
            <a:r>
              <a:rPr lang="en-US" sz="1200" dirty="0"/>
              <a:t>, A.E. </a:t>
            </a:r>
            <a:r>
              <a:rPr lang="en-US" sz="1200" dirty="0" err="1"/>
              <a:t>Permanasari</a:t>
            </a:r>
            <a:r>
              <a:rPr lang="en-US" sz="1200" dirty="0"/>
              <a:t>, and A. </a:t>
            </a:r>
            <a:r>
              <a:rPr lang="en-US" sz="1200" dirty="0" err="1"/>
              <a:t>Chamsudin</a:t>
            </a:r>
            <a:r>
              <a:rPr lang="en-US" sz="1200" dirty="0"/>
              <a:t>,  Utilization of Neural Network for Disease Forecasting ,2012.</a:t>
            </a:r>
          </a:p>
          <a:p>
            <a:r>
              <a:rPr lang="en-US" sz="1200" dirty="0"/>
              <a:t>[9] - – K. </a:t>
            </a:r>
            <a:r>
              <a:rPr lang="en-US" sz="1200" dirty="0" err="1"/>
              <a:t>Rajeswari</a:t>
            </a:r>
            <a:r>
              <a:rPr lang="en-US" sz="1200" dirty="0"/>
              <a:t> , V. </a:t>
            </a:r>
            <a:r>
              <a:rPr lang="en-US" sz="1200" dirty="0" err="1"/>
              <a:t>Vaithiyanathan</a:t>
            </a:r>
            <a:r>
              <a:rPr lang="en-US" sz="1200" dirty="0"/>
              <a:t> ,  Fuzzy based modeling for diabetic diagnostic decision support  using Artificial Neural Network , April 2011.</a:t>
            </a:r>
          </a:p>
          <a:p>
            <a:r>
              <a:rPr lang="en-US" sz="1200" dirty="0"/>
              <a:t>[10] – H. Demuth, M. Beale, M Hagan ,Neural Network Toolbox™ 6 ,</a:t>
            </a:r>
            <a:r>
              <a:rPr lang="en-US" sz="1200" dirty="0" smtClean="0"/>
              <a:t>2009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516633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r>
              <a:rPr lang="en-US" dirty="0"/>
              <a:t>Thank  you</a:t>
            </a: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2600"/>
            <a:ext cx="6476999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3562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14400"/>
            <a:ext cx="7024744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 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Artificial neural networks seemed to be one of the best approaches in machine learning methods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use of neural networks for diabetic Diagnosis  has also attracted the interest of the medical informatics community because of their ability to model the nonlinear nature. </a:t>
            </a:r>
            <a:endParaRPr lang="en-US" dirty="0" smtClean="0"/>
          </a:p>
          <a:p>
            <a:r>
              <a:rPr lang="en-US" dirty="0"/>
              <a:t>Back propagation algorithm is a classical domain dependent technique for supervised training.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644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 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4156229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Diabetes is </a:t>
            </a:r>
            <a:r>
              <a:rPr lang="en-US" b="1" dirty="0" smtClean="0"/>
              <a:t>disease</a:t>
            </a:r>
          </a:p>
          <a:p>
            <a:r>
              <a:rPr lang="en-US" b="1" dirty="0" smtClean="0"/>
              <a:t> </a:t>
            </a:r>
            <a:r>
              <a:rPr lang="en-US" dirty="0"/>
              <a:t>in which the body does not properly produce insulin. It is one of the most common chronic disease,  </a:t>
            </a:r>
            <a:endParaRPr lang="en-US" dirty="0" smtClean="0"/>
          </a:p>
          <a:p>
            <a:r>
              <a:rPr lang="en-US" b="1" dirty="0" smtClean="0"/>
              <a:t>Type </a:t>
            </a:r>
            <a:r>
              <a:rPr lang="en-US" b="1" dirty="0"/>
              <a:t>I </a:t>
            </a:r>
            <a:r>
              <a:rPr lang="en-US" dirty="0"/>
              <a:t>diabetes, the disease is caused by the failure of pancreas, to produce sufficient </a:t>
            </a:r>
            <a:r>
              <a:rPr lang="en-US" dirty="0" smtClean="0"/>
              <a:t>insulin</a:t>
            </a:r>
          </a:p>
          <a:p>
            <a:r>
              <a:rPr lang="en-US" b="1" dirty="0" smtClean="0"/>
              <a:t>type </a:t>
            </a:r>
            <a:r>
              <a:rPr lang="en-US" b="1" dirty="0"/>
              <a:t>II </a:t>
            </a:r>
            <a:r>
              <a:rPr lang="en-US" dirty="0"/>
              <a:t>the body is resistant to the insulin it makes, which leads to an uncontrolled increase of blood glucose unless the patient uses insulin or drug.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41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8200"/>
            <a:ext cx="7024744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Literature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47800"/>
            <a:ext cx="6777317" cy="4953000"/>
          </a:xfrm>
        </p:spPr>
        <p:txBody>
          <a:bodyPr>
            <a:normAutofit/>
          </a:bodyPr>
          <a:lstStyle/>
          <a:p>
            <a:r>
              <a:rPr lang="en-US" sz="2000" dirty="0"/>
              <a:t>Application of a radial basis function neural network for diagnosis of diabetes mellitus , 10 NOVEMBER 2006, the results </a:t>
            </a:r>
            <a:r>
              <a:rPr lang="en-US" sz="2000" dirty="0" smtClean="0"/>
              <a:t>show in the Radial </a:t>
            </a:r>
            <a:r>
              <a:rPr lang="en-US" sz="2000" dirty="0"/>
              <a:t>Basis Function (RBF) neural network </a:t>
            </a:r>
            <a:r>
              <a:rPr lang="en-US" sz="2000" dirty="0" smtClean="0"/>
              <a:t> performs </a:t>
            </a:r>
            <a:r>
              <a:rPr lang="en-US" sz="2000" dirty="0"/>
              <a:t>better than other </a:t>
            </a:r>
            <a:r>
              <a:rPr lang="en-US" sz="2000" dirty="0" smtClean="0"/>
              <a:t>models</a:t>
            </a:r>
          </a:p>
          <a:p>
            <a:r>
              <a:rPr lang="en-US" sz="2000" dirty="0"/>
              <a:t>Predict the onset of diabetes disease using Artificial Neural Network (ANN) , April 2011, the </a:t>
            </a:r>
            <a:r>
              <a:rPr lang="en-US" sz="2000" dirty="0" smtClean="0"/>
              <a:t>model it </a:t>
            </a:r>
            <a:r>
              <a:rPr lang="en-US" sz="2000" dirty="0"/>
              <a:t>can be a very good candidate for many real time domain applications as these are simple with good </a:t>
            </a:r>
            <a:r>
              <a:rPr lang="en-US" sz="2000" dirty="0" smtClean="0"/>
              <a:t>performances</a:t>
            </a:r>
          </a:p>
          <a:p>
            <a:r>
              <a:rPr lang="en-US" sz="2000" dirty="0"/>
              <a:t>On the Diagnosis of Diabetes Mellitus Using Artificial Neural Network Models , September </a:t>
            </a:r>
            <a:r>
              <a:rPr lang="en-US" sz="2000" dirty="0" smtClean="0"/>
              <a:t>2011,</a:t>
            </a:r>
          </a:p>
          <a:p>
            <a:r>
              <a:rPr lang="en-US" sz="2000" dirty="0"/>
              <a:t>The GRNN/PNN network gave the best result out of the three architectures used. The other networks were unable to model the problem</a:t>
            </a:r>
          </a:p>
        </p:txBody>
      </p:sp>
    </p:spTree>
    <p:extLst>
      <p:ext uri="{BB962C8B-B14F-4D97-AF65-F5344CB8AC3E}">
        <p14:creationId xmlns:p14="http://schemas.microsoft.com/office/powerpoint/2010/main" val="670189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024744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Literature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371600"/>
            <a:ext cx="6777317" cy="50292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Diagnosing diabetes using neural networks on small mobile devices , 2012 , This paper presents a novel approach for diagnosing diabetes using neural networks and pervasive healthcare computing </a:t>
            </a:r>
            <a:r>
              <a:rPr lang="en-US" dirty="0" smtClean="0"/>
              <a:t>technologies</a:t>
            </a:r>
          </a:p>
          <a:p>
            <a:r>
              <a:rPr lang="en-US" dirty="0"/>
              <a:t>Artificial neural networks in medical diagnosis , 7th January 2013, artificial intelligence methods (especially computer aided diagnosis and artificial neural networks) can be employed , These adaptive learning algorithms can handle diverse types of medical data and integrate them into categorized outputs</a:t>
            </a:r>
            <a:r>
              <a:rPr lang="en-US" dirty="0" smtClean="0"/>
              <a:t>.</a:t>
            </a:r>
          </a:p>
          <a:p>
            <a:r>
              <a:rPr lang="en-US" dirty="0"/>
              <a:t>Diagnosis of Diabetes Mellitus Type 2 , February 2014 , The proposed system can improve the strategy to a better level where artificial </a:t>
            </a:r>
            <a:r>
              <a:rPr lang="en-US" dirty="0" err="1"/>
              <a:t>metaplasticity</a:t>
            </a:r>
            <a:r>
              <a:rPr lang="en-US" dirty="0"/>
              <a:t> on </a:t>
            </a:r>
            <a:r>
              <a:rPr lang="en-US" dirty="0" err="1"/>
              <a:t>perceptrons</a:t>
            </a:r>
            <a:r>
              <a:rPr lang="en-US" dirty="0"/>
              <a:t> is implemented on neural </a:t>
            </a:r>
            <a:r>
              <a:rPr lang="en-US" dirty="0" smtClean="0"/>
              <a:t>network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54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/>
              <a:t>Literature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7244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 </a:t>
            </a:r>
            <a:r>
              <a:rPr lang="en-US" dirty="0" err="1"/>
              <a:t>Artifical</a:t>
            </a:r>
            <a:r>
              <a:rPr lang="en-US" dirty="0"/>
              <a:t> Neural Networks To </a:t>
            </a:r>
            <a:r>
              <a:rPr lang="en-US" dirty="0" err="1"/>
              <a:t>Detectect</a:t>
            </a:r>
            <a:r>
              <a:rPr lang="en-US" dirty="0"/>
              <a:t> Risk Of Type 2 Diabetes , June, 2012 , In this research, 7 risk factors and their strength of association to the development of Type 2 diabetes was used as relative weight of input </a:t>
            </a:r>
            <a:r>
              <a:rPr lang="en-US" dirty="0" smtClean="0"/>
              <a:t>variables</a:t>
            </a:r>
          </a:p>
          <a:p>
            <a:r>
              <a:rPr lang="en-US" dirty="0"/>
              <a:t>Utilization of Neural Network for Disease Forecasting , This paper will present the use of neural network to learn the historical patterns of disease incidence to forecast future incidence </a:t>
            </a:r>
            <a:r>
              <a:rPr lang="en-US" dirty="0" smtClean="0"/>
              <a:t>.</a:t>
            </a:r>
          </a:p>
          <a:p>
            <a:r>
              <a:rPr lang="en-US" dirty="0"/>
              <a:t>Fuzzy based modeling for diabetic diagnostic decision support  using Artificial Neural Network , April 2011 , proposed algorithm to optimally model the diagnostic process for small or large datasets; especially, due to its computational </a:t>
            </a:r>
            <a:r>
              <a:rPr lang="en-US" dirty="0" smtClean="0"/>
              <a:t>simplicity.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293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problem statement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47800"/>
            <a:ext cx="6777317" cy="4384829"/>
          </a:xfrm>
        </p:spPr>
        <p:txBody>
          <a:bodyPr/>
          <a:lstStyle/>
          <a:p>
            <a:r>
              <a:rPr lang="en-US" dirty="0"/>
              <a:t>Increased number of diabetic clinical databases, increases traditional manual data analysis and processing has become inefficient ,which increases the cost.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The diabetic data sets are non-linear patterns and difficult to classify and diagnosis</a:t>
            </a:r>
          </a:p>
        </p:txBody>
      </p:sp>
    </p:spTree>
    <p:extLst>
      <p:ext uri="{BB962C8B-B14F-4D97-AF65-F5344CB8AC3E}">
        <p14:creationId xmlns:p14="http://schemas.microsoft.com/office/powerpoint/2010/main" val="4220952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406</TotalTime>
  <Words>1725</Words>
  <Application>Microsoft Office PowerPoint</Application>
  <PresentationFormat>On-screen Show (4:3)</PresentationFormat>
  <Paragraphs>150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Austin</vt:lpstr>
      <vt:lpstr>بسم الله الرحمن الرحيم Sudan University of Science and Technology College of Graduation Studies</vt:lpstr>
      <vt:lpstr>Outline </vt:lpstr>
      <vt:lpstr>Introduction : </vt:lpstr>
      <vt:lpstr>Introduction : </vt:lpstr>
      <vt:lpstr>Introduction : </vt:lpstr>
      <vt:lpstr>Literature Review</vt:lpstr>
      <vt:lpstr>Literature Review</vt:lpstr>
      <vt:lpstr>Literature Review</vt:lpstr>
      <vt:lpstr>The problem statement </vt:lpstr>
      <vt:lpstr>Objective </vt:lpstr>
      <vt:lpstr>Methodology</vt:lpstr>
      <vt:lpstr>Methodology</vt:lpstr>
      <vt:lpstr>Methodology</vt:lpstr>
      <vt:lpstr>feed-forward neural network </vt:lpstr>
      <vt:lpstr>feed-forward neural network </vt:lpstr>
      <vt:lpstr>feed-forward neural network </vt:lpstr>
      <vt:lpstr>Recurrent neural network</vt:lpstr>
      <vt:lpstr>Recurrent neural network</vt:lpstr>
      <vt:lpstr>Recurrent neural network</vt:lpstr>
      <vt:lpstr>Elman Network</vt:lpstr>
      <vt:lpstr>Elman Network</vt:lpstr>
      <vt:lpstr>Elman Network</vt:lpstr>
      <vt:lpstr>Data set</vt:lpstr>
      <vt:lpstr>Data set</vt:lpstr>
      <vt:lpstr>Methodology</vt:lpstr>
      <vt:lpstr>Performance of validation </vt:lpstr>
      <vt:lpstr>The Results</vt:lpstr>
      <vt:lpstr>the results  obtained in the study</vt:lpstr>
      <vt:lpstr>This table shown in The result obtained that amount the three neural network</vt:lpstr>
      <vt:lpstr>training result for BP NN with 5 neuron and TAN sigmoid activation function</vt:lpstr>
      <vt:lpstr>training result for RNN with 8 neuron and LOG sigmoid activation function</vt:lpstr>
      <vt:lpstr>training result for elman with 5 neuron and TAN sigmoid activation function</vt:lpstr>
      <vt:lpstr>1 Conclusion  </vt:lpstr>
      <vt:lpstr>Recommendation </vt:lpstr>
      <vt:lpstr>References</vt:lpstr>
      <vt:lpstr>Thank 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 Sudan University of Science and Technology College of Graduation Studies</dc:title>
  <dc:creator>samah</dc:creator>
  <cp:lastModifiedBy>samah</cp:lastModifiedBy>
  <cp:revision>24</cp:revision>
  <dcterms:created xsi:type="dcterms:W3CDTF">2015-08-12T16:36:48Z</dcterms:created>
  <dcterms:modified xsi:type="dcterms:W3CDTF">2015-08-12T23:50:08Z</dcterms:modified>
</cp:coreProperties>
</file>